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
  </p:notesMasterIdLst>
  <p:sldIdLst>
    <p:sldId id="256" r:id="rId2"/>
    <p:sldId id="257" r:id="rId3"/>
    <p:sldId id="258" r:id="rId4"/>
    <p:sldId id="259" r:id="rId5"/>
    <p:sldId id="260" r:id="rId6"/>
    <p:sldId id="261" r:id="rId7"/>
    <p:sldId id="263" r:id="rId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6C0F7-21C8-A641-AD23-067C620B62C4}" v="46" dt="2020-11-03T05:38:34.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6"/>
    <p:restoredTop sz="94694"/>
  </p:normalViewPr>
  <p:slideViewPr>
    <p:cSldViewPr snapToGrid="0" snapToObjects="1">
      <p:cViewPr varScale="1">
        <p:scale>
          <a:sx n="121" d="100"/>
          <a:sy n="121"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9CA90-9AAD-9848-8C9E-34F6CB0D584D}" type="datetimeFigureOut">
              <a:rPr lang="en-NL" smtClean="0"/>
              <a:t>06/11/2020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A671B-CEAE-F645-835A-85681EB5D461}" type="slidenum">
              <a:rPr lang="en-NL" smtClean="0"/>
              <a:t>‹#›</a:t>
            </a:fld>
            <a:endParaRPr lang="en-NL"/>
          </a:p>
        </p:txBody>
      </p:sp>
    </p:spTree>
    <p:extLst>
      <p:ext uri="{BB962C8B-B14F-4D97-AF65-F5344CB8AC3E}">
        <p14:creationId xmlns:p14="http://schemas.microsoft.com/office/powerpoint/2010/main" val="2574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E6A671B-CEAE-F645-835A-85681EB5D461}" type="slidenum">
              <a:rPr lang="en-NL" smtClean="0"/>
              <a:t>5</a:t>
            </a:fld>
            <a:endParaRPr lang="en-NL"/>
          </a:p>
        </p:txBody>
      </p:sp>
    </p:spTree>
    <p:extLst>
      <p:ext uri="{BB962C8B-B14F-4D97-AF65-F5344CB8AC3E}">
        <p14:creationId xmlns:p14="http://schemas.microsoft.com/office/powerpoint/2010/main" val="379213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49518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6448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39126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78367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69020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9847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52215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377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52534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4845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11/6/20</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3367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11/6/20</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98807560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6B19AB-AE83-4338-A554-1C3D23697D42}"/>
              </a:ext>
            </a:extLst>
          </p:cNvPr>
          <p:cNvPicPr>
            <a:picLocks noChangeAspect="1"/>
          </p:cNvPicPr>
          <p:nvPr/>
        </p:nvPicPr>
        <p:blipFill rotWithShape="1">
          <a:blip r:embed="rId2"/>
          <a:srcRect b="3418"/>
          <a:stretch/>
        </p:blipFill>
        <p:spPr>
          <a:xfrm>
            <a:off x="9" y="-1119"/>
            <a:ext cx="12191982" cy="6859119"/>
          </a:xfrm>
          <a:prstGeom prst="rect">
            <a:avLst/>
          </a:prstGeom>
        </p:spPr>
      </p:pic>
      <p:sp>
        <p:nvSpPr>
          <p:cNvPr id="11" name="Rectangle 10">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BBD80-9DF3-5042-89EA-CD3DC8893961}"/>
              </a:ext>
            </a:extLst>
          </p:cNvPr>
          <p:cNvSpPr>
            <a:spLocks noGrp="1"/>
          </p:cNvSpPr>
          <p:nvPr>
            <p:ph type="ctrTitle"/>
          </p:nvPr>
        </p:nvSpPr>
        <p:spPr>
          <a:xfrm>
            <a:off x="1" y="0"/>
            <a:ext cx="6096000" cy="2729554"/>
          </a:xfrm>
        </p:spPr>
        <p:txBody>
          <a:bodyPr>
            <a:normAutofit/>
          </a:bodyPr>
          <a:lstStyle/>
          <a:p>
            <a:r>
              <a:rPr lang="en-NL" sz="4000" b="1" dirty="0">
                <a:solidFill>
                  <a:schemeClr val="accent1">
                    <a:lumMod val="60000"/>
                    <a:lumOff val="40000"/>
                  </a:schemeClr>
                </a:solidFill>
                <a:latin typeface="+mn-lt"/>
              </a:rPr>
              <a:t>TrustSECO: A Trust Infrastructure for a Resillient Worldwide Software Ecosystem</a:t>
            </a:r>
          </a:p>
        </p:txBody>
      </p:sp>
      <p:sp>
        <p:nvSpPr>
          <p:cNvPr id="3" name="Subtitle 2">
            <a:extLst>
              <a:ext uri="{FF2B5EF4-FFF2-40B4-BE49-F238E27FC236}">
                <a16:creationId xmlns:a16="http://schemas.microsoft.com/office/drawing/2014/main" id="{1C884C94-4642-C542-80E5-4D274EC65593}"/>
              </a:ext>
            </a:extLst>
          </p:cNvPr>
          <p:cNvSpPr>
            <a:spLocks noGrp="1"/>
          </p:cNvSpPr>
          <p:nvPr>
            <p:ph type="subTitle" idx="1"/>
          </p:nvPr>
        </p:nvSpPr>
        <p:spPr>
          <a:xfrm>
            <a:off x="294151" y="3576716"/>
            <a:ext cx="5909481" cy="2325319"/>
          </a:xfrm>
        </p:spPr>
        <p:txBody>
          <a:bodyPr>
            <a:normAutofit fontScale="92500" lnSpcReduction="20000"/>
          </a:bodyPr>
          <a:lstStyle/>
          <a:p>
            <a:pPr>
              <a:lnSpc>
                <a:spcPct val="120000"/>
              </a:lnSpc>
            </a:pPr>
            <a:r>
              <a:rPr lang="en-GB" spc="0" dirty="0" err="1">
                <a:solidFill>
                  <a:srgbClr val="FFFFFF"/>
                </a:solidFill>
              </a:rPr>
              <a:t>Dr.</a:t>
            </a:r>
            <a:r>
              <a:rPr lang="en-GB" spc="0" dirty="0">
                <a:solidFill>
                  <a:srgbClr val="FFFFFF"/>
                </a:solidFill>
              </a:rPr>
              <a:t> slinger </a:t>
            </a:r>
            <a:r>
              <a:rPr lang="en-GB" spc="0" dirty="0" err="1">
                <a:solidFill>
                  <a:srgbClr val="FFFFFF"/>
                </a:solidFill>
              </a:rPr>
              <a:t>jansen</a:t>
            </a:r>
            <a:endParaRPr lang="en-GB" spc="0" dirty="0">
              <a:solidFill>
                <a:srgbClr val="FFFFFF"/>
              </a:solidFill>
            </a:endParaRPr>
          </a:p>
          <a:p>
            <a:pPr>
              <a:lnSpc>
                <a:spcPct val="120000"/>
              </a:lnSpc>
            </a:pPr>
            <a:r>
              <a:rPr lang="en-GB" spc="0" dirty="0" err="1">
                <a:solidFill>
                  <a:srgbClr val="FFFFFF"/>
                </a:solidFill>
              </a:rPr>
              <a:t>Drs.</a:t>
            </a:r>
            <a:r>
              <a:rPr lang="en-GB" spc="0" dirty="0">
                <a:solidFill>
                  <a:srgbClr val="FFFFFF"/>
                </a:solidFill>
              </a:rPr>
              <a:t> Fang Hou</a:t>
            </a:r>
          </a:p>
          <a:p>
            <a:pPr>
              <a:lnSpc>
                <a:spcPct val="120000"/>
              </a:lnSpc>
            </a:pPr>
            <a:r>
              <a:rPr lang="en-GB" spc="0" dirty="0" err="1">
                <a:solidFill>
                  <a:srgbClr val="FFFFFF"/>
                </a:solidFill>
              </a:rPr>
              <a:t>drs.</a:t>
            </a:r>
            <a:r>
              <a:rPr lang="en-GB" spc="0" dirty="0">
                <a:solidFill>
                  <a:srgbClr val="FFFFFF"/>
                </a:solidFill>
              </a:rPr>
              <a:t> </a:t>
            </a:r>
            <a:r>
              <a:rPr lang="en-NL" spc="0" dirty="0">
                <a:solidFill>
                  <a:srgbClr val="FFFFFF"/>
                </a:solidFill>
              </a:rPr>
              <a:t>Siamak Farshidi</a:t>
            </a:r>
          </a:p>
          <a:p>
            <a:pPr>
              <a:lnSpc>
                <a:spcPct val="120000"/>
              </a:lnSpc>
            </a:pPr>
            <a:r>
              <a:rPr lang="en-NL" spc="0" dirty="0">
                <a:solidFill>
                  <a:srgbClr val="FFFFFF"/>
                </a:solidFill>
              </a:rPr>
              <a:t>Donny Groeneveld</a:t>
            </a:r>
          </a:p>
          <a:p>
            <a:pPr>
              <a:lnSpc>
                <a:spcPct val="120000"/>
              </a:lnSpc>
            </a:pPr>
            <a:r>
              <a:rPr lang="en-NL" spc="0" dirty="0">
                <a:solidFill>
                  <a:srgbClr val="FFFFFF"/>
                </a:solidFill>
              </a:rPr>
              <a:t>Floris Jansen</a:t>
            </a:r>
          </a:p>
          <a:p>
            <a:pPr>
              <a:lnSpc>
                <a:spcPct val="120000"/>
              </a:lnSpc>
            </a:pPr>
            <a:r>
              <a:rPr lang="en-NL" spc="0" dirty="0">
                <a:solidFill>
                  <a:srgbClr val="FFFFFF"/>
                </a:solidFill>
              </a:rPr>
              <a:t>Venja Beck</a:t>
            </a:r>
          </a:p>
          <a:p>
            <a:pPr>
              <a:lnSpc>
                <a:spcPct val="120000"/>
              </a:lnSpc>
            </a:pPr>
            <a:r>
              <a:rPr lang="en-NL" spc="0" dirty="0">
                <a:solidFill>
                  <a:srgbClr val="FFFFFF"/>
                </a:solidFill>
              </a:rPr>
              <a:t>Jozef Siu</a:t>
            </a:r>
          </a:p>
        </p:txBody>
      </p:sp>
      <p:pic>
        <p:nvPicPr>
          <p:cNvPr id="1026" name="Picture 2">
            <a:extLst>
              <a:ext uri="{FF2B5EF4-FFF2-40B4-BE49-F238E27FC236}">
                <a16:creationId xmlns:a16="http://schemas.microsoft.com/office/drawing/2014/main" id="{47CA1B47-BAC2-AA46-AFD0-A32E414B1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3721" y="5711482"/>
            <a:ext cx="1357532" cy="11544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0F8B56E-1265-E24D-9443-2E523630DD65}"/>
              </a:ext>
            </a:extLst>
          </p:cNvPr>
          <p:cNvSpPr/>
          <p:nvPr/>
        </p:nvSpPr>
        <p:spPr>
          <a:xfrm>
            <a:off x="10713721" y="-1119"/>
            <a:ext cx="1478270" cy="6859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1028" name="Picture 4">
            <a:extLst>
              <a:ext uri="{FF2B5EF4-FFF2-40B4-BE49-F238E27FC236}">
                <a16:creationId xmlns:a16="http://schemas.microsoft.com/office/drawing/2014/main" id="{63A4182E-5B8D-C248-93F4-CF40F6585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0022" y="-281354"/>
            <a:ext cx="1385668" cy="1385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FEEB76-8156-F245-88F1-83EDA49C9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3928" y="-2790283"/>
            <a:ext cx="276753" cy="2767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03193F9-ED04-E644-9615-F4EBBDFB7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0022" y="1104314"/>
            <a:ext cx="1428006" cy="14280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30C4D62-D226-A343-BBEC-A631A526B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8187" y="214026"/>
            <a:ext cx="1369841" cy="1369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5DA178D-2F03-1A4A-ABC3-B45365215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9800" y="1935129"/>
            <a:ext cx="1246614" cy="12466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12179DF-1B07-F44A-B2A4-786B1942E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4506" y="12796"/>
            <a:ext cx="216628" cy="2166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CCEBFBD-F0FE-2748-AEE5-F216739C50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9800" y="2551246"/>
            <a:ext cx="1191453" cy="11914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EF8AAFB-DB26-5B41-A82D-A6ECE7ACE3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3944" y="3048166"/>
            <a:ext cx="1332470" cy="133247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isco logo">
            <a:extLst>
              <a:ext uri="{FF2B5EF4-FFF2-40B4-BE49-F238E27FC236}">
                <a16:creationId xmlns:a16="http://schemas.microsoft.com/office/drawing/2014/main" id="{E44A04E9-B659-184B-8AF5-FE4A58DEFF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4090" y="3741659"/>
            <a:ext cx="1357532" cy="13575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F2B1200-CE69-0342-943A-F4C3A89CE3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4450" y="4660871"/>
            <a:ext cx="1136073" cy="113607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5DE8B4AB-FA03-A747-A244-2C88223519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99467" y="5350791"/>
            <a:ext cx="1061056" cy="10610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8E59B5D-EEB4-E941-9FDD-2DCA45F61D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12814" y="6111562"/>
            <a:ext cx="782782" cy="78278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KPN Security (@kpnsecurity) | Twitter">
            <a:extLst>
              <a:ext uri="{FF2B5EF4-FFF2-40B4-BE49-F238E27FC236}">
                <a16:creationId xmlns:a16="http://schemas.microsoft.com/office/drawing/2014/main" id="{CFCCBB61-1149-2249-8757-1AB2766433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81955" y="996819"/>
            <a:ext cx="644459" cy="64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66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57AE-198A-4B4C-95A0-8421D2D7B9E4}"/>
              </a:ext>
            </a:extLst>
          </p:cNvPr>
          <p:cNvSpPr>
            <a:spLocks noGrp="1"/>
          </p:cNvSpPr>
          <p:nvPr>
            <p:ph type="title"/>
          </p:nvPr>
        </p:nvSpPr>
        <p:spPr>
          <a:xfrm>
            <a:off x="207402" y="15397"/>
            <a:ext cx="4187953" cy="1325563"/>
          </a:xfrm>
        </p:spPr>
        <p:txBody>
          <a:bodyPr/>
          <a:lstStyle/>
          <a:p>
            <a:r>
              <a:rPr lang="en-NL" dirty="0">
                <a:latin typeface="+mn-lt"/>
              </a:rPr>
              <a:t>The Problem</a:t>
            </a:r>
          </a:p>
        </p:txBody>
      </p:sp>
      <p:sp>
        <p:nvSpPr>
          <p:cNvPr id="3" name="Content Placeholder 2">
            <a:extLst>
              <a:ext uri="{FF2B5EF4-FFF2-40B4-BE49-F238E27FC236}">
                <a16:creationId xmlns:a16="http://schemas.microsoft.com/office/drawing/2014/main" id="{126FBFC8-29B3-8E4A-9F10-B0C107DC4EB0}"/>
              </a:ext>
            </a:extLst>
          </p:cNvPr>
          <p:cNvSpPr>
            <a:spLocks noGrp="1"/>
          </p:cNvSpPr>
          <p:nvPr>
            <p:ph idx="1"/>
          </p:nvPr>
        </p:nvSpPr>
        <p:spPr>
          <a:xfrm>
            <a:off x="207402" y="1253330"/>
            <a:ext cx="8359823" cy="5189673"/>
          </a:xfrm>
        </p:spPr>
        <p:txBody>
          <a:bodyPr>
            <a:normAutofit lnSpcReduction="10000"/>
          </a:bodyPr>
          <a:lstStyle/>
          <a:p>
            <a:r>
              <a:rPr lang="en-NL" sz="2400" dirty="0"/>
              <a:t>Software systems are collections of </a:t>
            </a:r>
            <a:r>
              <a:rPr lang="en-NL" sz="2400" b="1" dirty="0"/>
              <a:t>interdependent components </a:t>
            </a:r>
            <a:r>
              <a:rPr lang="en-NL" sz="2400" dirty="0"/>
              <a:t>that are produced in an </a:t>
            </a:r>
            <a:r>
              <a:rPr lang="en-NL" sz="2400" b="1" dirty="0"/>
              <a:t>ecosystem</a:t>
            </a:r>
            <a:r>
              <a:rPr lang="en-NL" sz="2400" dirty="0"/>
              <a:t> of software producing organizations.</a:t>
            </a:r>
          </a:p>
          <a:p>
            <a:r>
              <a:rPr lang="en-NL" sz="2400" dirty="0"/>
              <a:t>The worldwide software software ecosystem is a </a:t>
            </a:r>
            <a:r>
              <a:rPr lang="en-NL" sz="2400" b="1" dirty="0"/>
              <a:t>trust-rich environment</a:t>
            </a:r>
            <a:r>
              <a:rPr lang="en-NL" sz="2400" dirty="0"/>
              <a:t>.</a:t>
            </a:r>
          </a:p>
          <a:p>
            <a:r>
              <a:rPr lang="en-NL" sz="2400" dirty="0"/>
              <a:t>It is a miracle that we are not experiencing more attacks and finding more vulnerabilities.</a:t>
            </a:r>
          </a:p>
          <a:p>
            <a:r>
              <a:rPr lang="en-NL" sz="2400" b="1" dirty="0"/>
              <a:t>The card house is going to collapse if we don’t act fast.</a:t>
            </a:r>
          </a:p>
        </p:txBody>
      </p:sp>
      <p:pic>
        <p:nvPicPr>
          <p:cNvPr id="2050" name="Picture 2" descr="Heartbleed Alert: Vulnerability Persists - BankInfoSecurity">
            <a:extLst>
              <a:ext uri="{FF2B5EF4-FFF2-40B4-BE49-F238E27FC236}">
                <a16:creationId xmlns:a16="http://schemas.microsoft.com/office/drawing/2014/main" id="{AAAFEC5C-C330-034E-8D5A-8BA09490B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323" y="-13054"/>
            <a:ext cx="3188677" cy="19286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eative DRAM Abuse With Rowhammer | Hackaday">
            <a:extLst>
              <a:ext uri="{FF2B5EF4-FFF2-40B4-BE49-F238E27FC236}">
                <a16:creationId xmlns:a16="http://schemas.microsoft.com/office/drawing/2014/main" id="{0FB3DE9C-71F7-314A-ADF0-B73DDE67E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068" y="1915581"/>
            <a:ext cx="3033932" cy="20099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ipple20 - JSOF">
            <a:extLst>
              <a:ext uri="{FF2B5EF4-FFF2-40B4-BE49-F238E27FC236}">
                <a16:creationId xmlns:a16="http://schemas.microsoft.com/office/drawing/2014/main" id="{47619731-D239-E849-AF2F-424FBB246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068" y="3844216"/>
            <a:ext cx="3033932" cy="19636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rgent11-detector · PyPI">
            <a:extLst>
              <a:ext uri="{FF2B5EF4-FFF2-40B4-BE49-F238E27FC236}">
                <a16:creationId xmlns:a16="http://schemas.microsoft.com/office/drawing/2014/main" id="{055EC85B-C9B0-BD43-928E-0C27CCAED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3323" y="5915387"/>
            <a:ext cx="3188677" cy="80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1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DE79-0B00-4042-90CE-91B6807F75EB}"/>
              </a:ext>
            </a:extLst>
          </p:cNvPr>
          <p:cNvSpPr>
            <a:spLocks noGrp="1"/>
          </p:cNvSpPr>
          <p:nvPr>
            <p:ph type="title"/>
          </p:nvPr>
        </p:nvSpPr>
        <p:spPr/>
        <p:txBody>
          <a:bodyPr/>
          <a:lstStyle/>
          <a:p>
            <a:r>
              <a:rPr lang="en-NL" dirty="0">
                <a:latin typeface="+mn-lt"/>
              </a:rPr>
              <a:t>The Proposed Solution: TrustSECO</a:t>
            </a:r>
          </a:p>
        </p:txBody>
      </p:sp>
      <p:sp>
        <p:nvSpPr>
          <p:cNvPr id="3" name="Content Placeholder 2">
            <a:extLst>
              <a:ext uri="{FF2B5EF4-FFF2-40B4-BE49-F238E27FC236}">
                <a16:creationId xmlns:a16="http://schemas.microsoft.com/office/drawing/2014/main" id="{B843124F-21C8-4646-AB14-D137E82B7804}"/>
              </a:ext>
            </a:extLst>
          </p:cNvPr>
          <p:cNvSpPr>
            <a:spLocks noGrp="1"/>
          </p:cNvSpPr>
          <p:nvPr>
            <p:ph idx="1"/>
          </p:nvPr>
        </p:nvSpPr>
        <p:spPr/>
        <p:txBody>
          <a:bodyPr>
            <a:normAutofit/>
          </a:bodyPr>
          <a:lstStyle/>
          <a:p>
            <a:r>
              <a:rPr lang="en-NL" dirty="0"/>
              <a:t>We want to guarantee that the code that is on the system, was the same as it was intended by the original producer of the code.</a:t>
            </a:r>
          </a:p>
          <a:p>
            <a:r>
              <a:rPr lang="en-NL" dirty="0"/>
              <a:t>Furthermore, we want to make the worldwide software ecosystem anti-fragile by: </a:t>
            </a:r>
          </a:p>
          <a:p>
            <a:pPr marL="777240" lvl="2" indent="-457200">
              <a:buFont typeface="+mj-lt"/>
              <a:buAutoNum type="arabicPeriod"/>
            </a:pPr>
            <a:r>
              <a:rPr lang="en-NL" dirty="0"/>
              <a:t>making nodes self-healing, </a:t>
            </a:r>
          </a:p>
          <a:p>
            <a:pPr marL="777240" lvl="2" indent="-457200">
              <a:buFont typeface="+mj-lt"/>
              <a:buAutoNum type="arabicPeriod"/>
            </a:pPr>
            <a:r>
              <a:rPr lang="en-GB" dirty="0"/>
              <a:t>M</a:t>
            </a:r>
            <a:r>
              <a:rPr lang="en-NL" dirty="0"/>
              <a:t>aking all software ecosystem participants responsible,</a:t>
            </a:r>
          </a:p>
          <a:p>
            <a:pPr marL="777240" lvl="2" indent="-457200">
              <a:buFont typeface="+mj-lt"/>
              <a:buAutoNum type="arabicPeriod"/>
            </a:pPr>
            <a:r>
              <a:rPr lang="en-NL" dirty="0"/>
              <a:t>Using a rhizome-inspired warning system.</a:t>
            </a:r>
          </a:p>
          <a:p>
            <a:endParaRPr lang="en-NL" dirty="0"/>
          </a:p>
        </p:txBody>
      </p:sp>
    </p:spTree>
    <p:extLst>
      <p:ext uri="{BB962C8B-B14F-4D97-AF65-F5344CB8AC3E}">
        <p14:creationId xmlns:p14="http://schemas.microsoft.com/office/powerpoint/2010/main" val="414542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D369A-5284-45B1-B107-702483A8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EB71A-7E58-8B48-B899-28E810ED48AB}"/>
              </a:ext>
            </a:extLst>
          </p:cNvPr>
          <p:cNvSpPr>
            <a:spLocks noGrp="1"/>
          </p:cNvSpPr>
          <p:nvPr>
            <p:ph type="title"/>
          </p:nvPr>
        </p:nvSpPr>
        <p:spPr>
          <a:xfrm>
            <a:off x="286589" y="160991"/>
            <a:ext cx="9291100" cy="1372823"/>
          </a:xfrm>
        </p:spPr>
        <p:txBody>
          <a:bodyPr>
            <a:normAutofit/>
          </a:bodyPr>
          <a:lstStyle/>
          <a:p>
            <a:r>
              <a:rPr lang="en-NL" dirty="0">
                <a:latin typeface="+mn-lt"/>
              </a:rPr>
              <a:t>TrustSECO: The Implementation</a:t>
            </a:r>
          </a:p>
        </p:txBody>
      </p:sp>
      <p:sp>
        <p:nvSpPr>
          <p:cNvPr id="3" name="Content Placeholder 2">
            <a:extLst>
              <a:ext uri="{FF2B5EF4-FFF2-40B4-BE49-F238E27FC236}">
                <a16:creationId xmlns:a16="http://schemas.microsoft.com/office/drawing/2014/main" id="{4B4F7355-6CB8-4C43-A17A-886EBFB2CA58}"/>
              </a:ext>
            </a:extLst>
          </p:cNvPr>
          <p:cNvSpPr>
            <a:spLocks noGrp="1"/>
          </p:cNvSpPr>
          <p:nvPr>
            <p:ph idx="1"/>
          </p:nvPr>
        </p:nvSpPr>
        <p:spPr>
          <a:xfrm>
            <a:off x="315275" y="1352836"/>
            <a:ext cx="6209913" cy="4054839"/>
          </a:xfrm>
        </p:spPr>
        <p:txBody>
          <a:bodyPr>
            <a:normAutofit fontScale="92500" lnSpcReduction="10000"/>
          </a:bodyPr>
          <a:lstStyle/>
          <a:p>
            <a:r>
              <a:rPr lang="en-NL" dirty="0"/>
              <a:t>We store software lifecycle data in a distributed database that can only be appended to through consensus</a:t>
            </a:r>
          </a:p>
          <a:p>
            <a:r>
              <a:rPr lang="en-NL" dirty="0"/>
              <a:t>The database is maintained by members of the community (and possibly even customers)</a:t>
            </a:r>
          </a:p>
          <a:p>
            <a:r>
              <a:rPr lang="en-NL" dirty="0"/>
              <a:t>System maintainers (DevOps) can ask for particular trust levels when installing a system</a:t>
            </a:r>
          </a:p>
          <a:p>
            <a:pPr lvl="2"/>
            <a:r>
              <a:rPr lang="en-NL" dirty="0"/>
              <a:t>Install Mozilla with at least Trust Level 10</a:t>
            </a:r>
          </a:p>
          <a:p>
            <a:pPr lvl="2"/>
            <a:r>
              <a:rPr lang="en-NL" dirty="0"/>
              <a:t>Install Python 2.7 with at least Trust Level 0</a:t>
            </a:r>
          </a:p>
          <a:p>
            <a:pPr lvl="1"/>
            <a:endParaRPr lang="en-NL" dirty="0"/>
          </a:p>
          <a:p>
            <a:endParaRPr lang="en-NL" dirty="0"/>
          </a:p>
        </p:txBody>
      </p:sp>
      <p:grpSp>
        <p:nvGrpSpPr>
          <p:cNvPr id="11" name="Group 10">
            <a:extLst>
              <a:ext uri="{FF2B5EF4-FFF2-40B4-BE49-F238E27FC236}">
                <a16:creationId xmlns:a16="http://schemas.microsoft.com/office/drawing/2014/main" id="{FD435E13-4F33-4353-A24E-D37F37852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08178" y="0"/>
            <a:ext cx="1224388" cy="6837797"/>
            <a:chOff x="9008178" y="0"/>
            <a:chExt cx="1224388" cy="6837797"/>
          </a:xfrm>
        </p:grpSpPr>
        <p:sp>
          <p:nvSpPr>
            <p:cNvPr id="12"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0158" y="46862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276" y="402823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9037" y="419961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6499" y="435812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206" y="249280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3994" y="428732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5556" y="5915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8">
              <a:extLst>
                <a:ext uri="{FF2B5EF4-FFF2-40B4-BE49-F238E27FC236}">
                  <a16:creationId xmlns:a16="http://schemas.microsoft.com/office/drawing/2014/main" id="{D09D148A-E95C-4A5F-AFBD-D05C9083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8383" y="109223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0">
              <a:extLst>
                <a:ext uri="{FF2B5EF4-FFF2-40B4-BE49-F238E27FC236}">
                  <a16:creationId xmlns:a16="http://schemas.microsoft.com/office/drawing/2014/main" id="{5B90C58B-B2C5-4C93-8397-016D62EE6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3280" y="3436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97EE4FEF-54FA-45E2-A177-BA9462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3982" y="9125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7429" y="455675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7930" y="455392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4509" y="4630313"/>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6204" y="256097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91853" y="402614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3111" y="27346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9397" y="3991431"/>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8867" y="292960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5630" y="362285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6201" y="565868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2">
              <a:extLst>
                <a:ext uri="{FF2B5EF4-FFF2-40B4-BE49-F238E27FC236}">
                  <a16:creationId xmlns:a16="http://schemas.microsoft.com/office/drawing/2014/main" id="{06EB852C-D558-4FA2-B6BD-72478CDCE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8780" y="5608502"/>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3">
              <a:extLst>
                <a:ext uri="{FF2B5EF4-FFF2-40B4-BE49-F238E27FC236}">
                  <a16:creationId xmlns:a16="http://schemas.microsoft.com/office/drawing/2014/main" id="{0B128693-39C5-4999-9EB7-FAF6D33AF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2527" y="600842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A7E94734-299A-4A1A-8745-522701D7F0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1305" y="602034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8">
              <a:extLst>
                <a:ext uri="{FF2B5EF4-FFF2-40B4-BE49-F238E27FC236}">
                  <a16:creationId xmlns:a16="http://schemas.microsoft.com/office/drawing/2014/main" id="{88D7A4B9-ADFA-49C6-A86B-1801ECE375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400" y="671012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9">
              <a:extLst>
                <a:ext uri="{FF2B5EF4-FFF2-40B4-BE49-F238E27FC236}">
                  <a16:creationId xmlns:a16="http://schemas.microsoft.com/office/drawing/2014/main" id="{1D2B967C-42F5-4C41-B5A8-333B15CF2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7813" y="624430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7E3E1C46-3049-4EC7-A692-A95CEE2A8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8056" y="16494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59EC4BA9-BAFD-46B9-B282-A708F32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7494" y="2534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0BB44AF0-8C8E-4407-8BE6-C5A64ACB7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1061" y="595947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1">
              <a:extLst>
                <a:ext uri="{FF2B5EF4-FFF2-40B4-BE49-F238E27FC236}">
                  <a16:creationId xmlns:a16="http://schemas.microsoft.com/office/drawing/2014/main" id="{85398933-36C3-494E-B746-673993C87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69636" y="673490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3">
              <a:extLst>
                <a:ext uri="{FF2B5EF4-FFF2-40B4-BE49-F238E27FC236}">
                  <a16:creationId xmlns:a16="http://schemas.microsoft.com/office/drawing/2014/main" id="{84BFEAB6-0117-44A8-8459-8592C14D9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5171" y="542332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4">
              <a:extLst>
                <a:ext uri="{FF2B5EF4-FFF2-40B4-BE49-F238E27FC236}">
                  <a16:creationId xmlns:a16="http://schemas.microsoft.com/office/drawing/2014/main" id="{A171CE1C-2DD7-4682-BE34-E3D5986A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112023" y="619009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9">
              <a:extLst>
                <a:ext uri="{FF2B5EF4-FFF2-40B4-BE49-F238E27FC236}">
                  <a16:creationId xmlns:a16="http://schemas.microsoft.com/office/drawing/2014/main" id="{993E51E0-704B-47D0-9E80-52F81035F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9177" y="643952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1">
              <a:extLst>
                <a:ext uri="{FF2B5EF4-FFF2-40B4-BE49-F238E27FC236}">
                  <a16:creationId xmlns:a16="http://schemas.microsoft.com/office/drawing/2014/main" id="{B877D7D4-56A7-4747-AB50-4D2CB582A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54656" y="665688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7AD863AE-05C2-42B0-8B8C-2262A95B8D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06387" y="603593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9">
              <a:extLst>
                <a:ext uri="{FF2B5EF4-FFF2-40B4-BE49-F238E27FC236}">
                  <a16:creationId xmlns:a16="http://schemas.microsoft.com/office/drawing/2014/main" id="{96FE0420-A304-40C5-A11A-0D43C374D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7942" y="581060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0">
              <a:extLst>
                <a:ext uri="{FF2B5EF4-FFF2-40B4-BE49-F238E27FC236}">
                  <a16:creationId xmlns:a16="http://schemas.microsoft.com/office/drawing/2014/main" id="{5712C99F-0668-4696-B7F5-5BE3B4078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22395" y="55760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4">
              <a:extLst>
                <a:ext uri="{FF2B5EF4-FFF2-40B4-BE49-F238E27FC236}">
                  <a16:creationId xmlns:a16="http://schemas.microsoft.com/office/drawing/2014/main" id="{45B51241-B4A7-44BA-B3B1-6D0785936E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28994" y="631108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6">
              <a:extLst>
                <a:ext uri="{FF2B5EF4-FFF2-40B4-BE49-F238E27FC236}">
                  <a16:creationId xmlns:a16="http://schemas.microsoft.com/office/drawing/2014/main" id="{D6E3E1E9-9E2B-4B15-979A-D9ADF02FE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2551" y="65615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06">
              <a:extLst>
                <a:ext uri="{FF2B5EF4-FFF2-40B4-BE49-F238E27FC236}">
                  <a16:creationId xmlns:a16="http://schemas.microsoft.com/office/drawing/2014/main" id="{A37D17A3-9203-43E1-955F-779C2CFD3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1197" y="604969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8">
              <a:extLst>
                <a:ext uri="{FF2B5EF4-FFF2-40B4-BE49-F238E27FC236}">
                  <a16:creationId xmlns:a16="http://schemas.microsoft.com/office/drawing/2014/main" id="{42EEB773-123A-4E50-93FF-FE62CB937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08142" y="554256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0">
              <a:extLst>
                <a:ext uri="{FF2B5EF4-FFF2-40B4-BE49-F238E27FC236}">
                  <a16:creationId xmlns:a16="http://schemas.microsoft.com/office/drawing/2014/main" id="{41D4F2D5-C07C-4F05-A11F-6024B7F13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1887" y="637657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2">
              <a:extLst>
                <a:ext uri="{FF2B5EF4-FFF2-40B4-BE49-F238E27FC236}">
                  <a16:creationId xmlns:a16="http://schemas.microsoft.com/office/drawing/2014/main" id="{9AD3968C-7A54-4876-A3B1-0A199BD9D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0933" y="58403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4">
              <a:extLst>
                <a:ext uri="{FF2B5EF4-FFF2-40B4-BE49-F238E27FC236}">
                  <a16:creationId xmlns:a16="http://schemas.microsoft.com/office/drawing/2014/main" id="{84A9F12A-9E3E-4B1C-AECE-2204350DC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3918" y="136318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6">
              <a:extLst>
                <a:ext uri="{FF2B5EF4-FFF2-40B4-BE49-F238E27FC236}">
                  <a16:creationId xmlns:a16="http://schemas.microsoft.com/office/drawing/2014/main" id="{AE1C5FD2-F9CD-4637-814D-A3A526F07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68252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41">
              <a:extLst>
                <a:ext uri="{FF2B5EF4-FFF2-40B4-BE49-F238E27FC236}">
                  <a16:creationId xmlns:a16="http://schemas.microsoft.com/office/drawing/2014/main" id="{83C66AA3-5242-4EC3-A629-2C827DED2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47500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2">
              <a:extLst>
                <a:ext uri="{FF2B5EF4-FFF2-40B4-BE49-F238E27FC236}">
                  <a16:creationId xmlns:a16="http://schemas.microsoft.com/office/drawing/2014/main" id="{132B76A0-CFCB-46B9-A647-A0CDEE2F7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5571" y="117993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5">
              <a:extLst>
                <a:ext uri="{FF2B5EF4-FFF2-40B4-BE49-F238E27FC236}">
                  <a16:creationId xmlns:a16="http://schemas.microsoft.com/office/drawing/2014/main" id="{423AA744-F810-4397-917F-77D42FE3D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6574" y="89255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6">
              <a:extLst>
                <a:ext uri="{FF2B5EF4-FFF2-40B4-BE49-F238E27FC236}">
                  <a16:creationId xmlns:a16="http://schemas.microsoft.com/office/drawing/2014/main" id="{5C72F779-C984-4431-94E3-38E6050EA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9251" y="134753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9">
              <a:extLst>
                <a:ext uri="{FF2B5EF4-FFF2-40B4-BE49-F238E27FC236}">
                  <a16:creationId xmlns:a16="http://schemas.microsoft.com/office/drawing/2014/main" id="{8BF25437-23A6-4F68-A6CC-2021B4DB5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9134" y="1065294"/>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0">
              <a:extLst>
                <a:ext uri="{FF2B5EF4-FFF2-40B4-BE49-F238E27FC236}">
                  <a16:creationId xmlns:a16="http://schemas.microsoft.com/office/drawing/2014/main" id="{B68970AA-D5FD-4ED4-8AE4-C981BD290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68213" y="50945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4">
              <a:extLst>
                <a:ext uri="{FF2B5EF4-FFF2-40B4-BE49-F238E27FC236}">
                  <a16:creationId xmlns:a16="http://schemas.microsoft.com/office/drawing/2014/main" id="{56CDF8D4-4455-458D-A168-36FD9BCF2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5118" y="72317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5">
              <a:extLst>
                <a:ext uri="{FF2B5EF4-FFF2-40B4-BE49-F238E27FC236}">
                  <a16:creationId xmlns:a16="http://schemas.microsoft.com/office/drawing/2014/main" id="{17A0BB86-D681-41CF-9C63-B55FAA270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3158" y="21612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7">
              <a:extLst>
                <a:ext uri="{FF2B5EF4-FFF2-40B4-BE49-F238E27FC236}">
                  <a16:creationId xmlns:a16="http://schemas.microsoft.com/office/drawing/2014/main" id="{51933FCD-E07F-4E47-853E-B791F1BBD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6772" y="5263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8">
              <a:extLst>
                <a:ext uri="{FF2B5EF4-FFF2-40B4-BE49-F238E27FC236}">
                  <a16:creationId xmlns:a16="http://schemas.microsoft.com/office/drawing/2014/main" id="{2EB1546B-A39B-432A-8E6A-1F7421881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01716" y="1121475"/>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4">
              <a:extLst>
                <a:ext uri="{FF2B5EF4-FFF2-40B4-BE49-F238E27FC236}">
                  <a16:creationId xmlns:a16="http://schemas.microsoft.com/office/drawing/2014/main" id="{A5AF0119-0028-4D14-B6CF-0ED0AF862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9564" y="132083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02">
              <a:extLst>
                <a:ext uri="{FF2B5EF4-FFF2-40B4-BE49-F238E27FC236}">
                  <a16:creationId xmlns:a16="http://schemas.microsoft.com/office/drawing/2014/main" id="{39B7BAEF-46A4-4EE7-A3F1-2B0C3139E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38877" y="111360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3">
              <a:extLst>
                <a:ext uri="{FF2B5EF4-FFF2-40B4-BE49-F238E27FC236}">
                  <a16:creationId xmlns:a16="http://schemas.microsoft.com/office/drawing/2014/main" id="{4AFF19DE-7520-450D-BBC4-514637C67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55163" y="755014"/>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17">
              <a:extLst>
                <a:ext uri="{FF2B5EF4-FFF2-40B4-BE49-F238E27FC236}">
                  <a16:creationId xmlns:a16="http://schemas.microsoft.com/office/drawing/2014/main" id="{55F5F049-082E-4F28-A6F9-B22CED347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37166" y="80844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7996" y="701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9">
              <a:extLst>
                <a:ext uri="{FF2B5EF4-FFF2-40B4-BE49-F238E27FC236}">
                  <a16:creationId xmlns:a16="http://schemas.microsoft.com/office/drawing/2014/main" id="{0516D437-66A6-4F8A-AB89-41D39D359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8876" y="48655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3F9DD8A5-3889-448A-BB79-A5E1086DC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582585" y="66468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A5411003-0583-4E13-BD73-09447FE07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2103" y="54289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0857F65C-18A4-4138-888F-60B6250E55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0868" y="647494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1">
              <a:extLst>
                <a:ext uri="{FF2B5EF4-FFF2-40B4-BE49-F238E27FC236}">
                  <a16:creationId xmlns:a16="http://schemas.microsoft.com/office/drawing/2014/main" id="{ABED9D28-F90F-4E28-A5EE-F59041B05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6323" y="378913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a:extLst>
                <a:ext uri="{FF2B5EF4-FFF2-40B4-BE49-F238E27FC236}">
                  <a16:creationId xmlns:a16="http://schemas.microsoft.com/office/drawing/2014/main" id="{A2B5689A-49D3-4436-8E8B-8B6C049D21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01748" y="481869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9">
              <a:extLst>
                <a:ext uri="{FF2B5EF4-FFF2-40B4-BE49-F238E27FC236}">
                  <a16:creationId xmlns:a16="http://schemas.microsoft.com/office/drawing/2014/main" id="{9AEF7DFC-F323-44D3-93BC-8991F4501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7343" y="287384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9">
              <a:extLst>
                <a:ext uri="{FF2B5EF4-FFF2-40B4-BE49-F238E27FC236}">
                  <a16:creationId xmlns:a16="http://schemas.microsoft.com/office/drawing/2014/main" id="{7D9C0AE3-7512-40BE-9DB0-92E5C9FAA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05212" y="136278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4EDB005F-47FF-4F3E-A8EC-AA3B45D3B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2577" y="25941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43">
              <a:extLst>
                <a:ext uri="{FF2B5EF4-FFF2-40B4-BE49-F238E27FC236}">
                  <a16:creationId xmlns:a16="http://schemas.microsoft.com/office/drawing/2014/main" id="{66DA380F-77D7-4F06-B633-F9D85665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2239" y="484492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1">
              <a:extLst>
                <a:ext uri="{FF2B5EF4-FFF2-40B4-BE49-F238E27FC236}">
                  <a16:creationId xmlns:a16="http://schemas.microsoft.com/office/drawing/2014/main" id="{066B6C10-E3AE-4C93-8E97-EBE1FF1F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164" y="286648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3">
              <a:extLst>
                <a:ext uri="{FF2B5EF4-FFF2-40B4-BE49-F238E27FC236}">
                  <a16:creationId xmlns:a16="http://schemas.microsoft.com/office/drawing/2014/main" id="{E277C220-5466-4FD0-B77C-7E295E8C3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86842" y="442377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78">
              <a:extLst>
                <a:ext uri="{FF2B5EF4-FFF2-40B4-BE49-F238E27FC236}">
                  <a16:creationId xmlns:a16="http://schemas.microsoft.com/office/drawing/2014/main" id="{3DEA17E6-646F-4827-A08D-E4725219F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5923" y="268803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9">
              <a:extLst>
                <a:ext uri="{FF2B5EF4-FFF2-40B4-BE49-F238E27FC236}">
                  <a16:creationId xmlns:a16="http://schemas.microsoft.com/office/drawing/2014/main" id="{3B5C6B2B-92D7-442F-8445-E554C082A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4193" y="58539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0">
              <a:extLst>
                <a:ext uri="{FF2B5EF4-FFF2-40B4-BE49-F238E27FC236}">
                  <a16:creationId xmlns:a16="http://schemas.microsoft.com/office/drawing/2014/main" id="{78B1671C-BA12-4A0C-BF73-4C133110A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8440" y="511852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3E147694-6DC6-4EE8-AC97-7AE26398DC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8610" y="52249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6">
              <a:extLst>
                <a:ext uri="{FF2B5EF4-FFF2-40B4-BE49-F238E27FC236}">
                  <a16:creationId xmlns:a16="http://schemas.microsoft.com/office/drawing/2014/main" id="{E0283834-E22A-4F12-8B1D-9D97BDDC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9191" y="496335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06">
              <a:extLst>
                <a:ext uri="{FF2B5EF4-FFF2-40B4-BE49-F238E27FC236}">
                  <a16:creationId xmlns:a16="http://schemas.microsoft.com/office/drawing/2014/main" id="{27CBE636-5461-44EB-AE97-6E8154E9C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51948" y="216328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08">
              <a:extLst>
                <a:ext uri="{FF2B5EF4-FFF2-40B4-BE49-F238E27FC236}">
                  <a16:creationId xmlns:a16="http://schemas.microsoft.com/office/drawing/2014/main" id="{A06117E5-5F5D-46C1-ACE2-979C1BA46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1489" y="428993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10">
              <a:extLst>
                <a:ext uri="{FF2B5EF4-FFF2-40B4-BE49-F238E27FC236}">
                  <a16:creationId xmlns:a16="http://schemas.microsoft.com/office/drawing/2014/main" id="{9DEA3051-9D19-4DC6-8C98-00C42587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9672" y="191545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12">
              <a:extLst>
                <a:ext uri="{FF2B5EF4-FFF2-40B4-BE49-F238E27FC236}">
                  <a16:creationId xmlns:a16="http://schemas.microsoft.com/office/drawing/2014/main" id="{DF50010C-C69E-4770-B0E3-E4DC2ACE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6864" y="387724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
              <a:extLst>
                <a:ext uri="{FF2B5EF4-FFF2-40B4-BE49-F238E27FC236}">
                  <a16:creationId xmlns:a16="http://schemas.microsoft.com/office/drawing/2014/main" id="{EF4373F0-D39C-43FD-9D4E-20E2371D6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3446" y="161572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
              <a:extLst>
                <a:ext uri="{FF2B5EF4-FFF2-40B4-BE49-F238E27FC236}">
                  <a16:creationId xmlns:a16="http://schemas.microsoft.com/office/drawing/2014/main" id="{1DF9A3CD-079A-4625-84F2-DF7EC61A0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83886" y="15971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34">
              <a:extLst>
                <a:ext uri="{FF2B5EF4-FFF2-40B4-BE49-F238E27FC236}">
                  <a16:creationId xmlns:a16="http://schemas.microsoft.com/office/drawing/2014/main" id="{D7908608-A36E-4015-8FFF-EE727465F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4584" y="5202118"/>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36">
              <a:extLst>
                <a:ext uri="{FF2B5EF4-FFF2-40B4-BE49-F238E27FC236}">
                  <a16:creationId xmlns:a16="http://schemas.microsoft.com/office/drawing/2014/main" id="{8E4FC21A-4E37-45B9-8ED9-8E9A200F6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238710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1">
              <a:extLst>
                <a:ext uri="{FF2B5EF4-FFF2-40B4-BE49-F238E27FC236}">
                  <a16:creationId xmlns:a16="http://schemas.microsoft.com/office/drawing/2014/main" id="{7EC6CA60-3309-4909-A242-6EDC1620A3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21314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2">
              <a:extLst>
                <a:ext uri="{FF2B5EF4-FFF2-40B4-BE49-F238E27FC236}">
                  <a16:creationId xmlns:a16="http://schemas.microsoft.com/office/drawing/2014/main" id="{E36F8D28-C5C9-4366-9BDE-D82FC2ED9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6200" y="494673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5">
              <a:extLst>
                <a:ext uri="{FF2B5EF4-FFF2-40B4-BE49-F238E27FC236}">
                  <a16:creationId xmlns:a16="http://schemas.microsoft.com/office/drawing/2014/main" id="{347BC4EC-879E-4A58-BB8E-9965F42E5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54033" y="272721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6">
              <a:extLst>
                <a:ext uri="{FF2B5EF4-FFF2-40B4-BE49-F238E27FC236}">
                  <a16:creationId xmlns:a16="http://schemas.microsoft.com/office/drawing/2014/main" id="{2FE79B60-958E-49FB-BAE5-09E087A8B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14286" y="516906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F219BB5D-9580-4264-9E63-C861E6658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703" y="1632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CEF6BF91-FC3D-46D7-8208-81727E55D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3734" y="215390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4">
              <a:extLst>
                <a:ext uri="{FF2B5EF4-FFF2-40B4-BE49-F238E27FC236}">
                  <a16:creationId xmlns:a16="http://schemas.microsoft.com/office/drawing/2014/main" id="{87C340A0-6594-44EF-A2FF-368EE43657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5519" y="234556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5">
              <a:extLst>
                <a:ext uri="{FF2B5EF4-FFF2-40B4-BE49-F238E27FC236}">
                  <a16:creationId xmlns:a16="http://schemas.microsoft.com/office/drawing/2014/main" id="{C1864E85-CB41-4E68-88E0-97EC875AC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56115" y="193117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7">
              <a:extLst>
                <a:ext uri="{FF2B5EF4-FFF2-40B4-BE49-F238E27FC236}">
                  <a16:creationId xmlns:a16="http://schemas.microsoft.com/office/drawing/2014/main" id="{BE8F5959-39FD-404F-9DCA-045A6FF03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73164" y="162440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88">
              <a:extLst>
                <a:ext uri="{FF2B5EF4-FFF2-40B4-BE49-F238E27FC236}">
                  <a16:creationId xmlns:a16="http://schemas.microsoft.com/office/drawing/2014/main" id="{AF2FFA2C-AA3B-4407-8D1E-EC9EBA5E1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38108" y="269324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4">
              <a:extLst>
                <a:ext uri="{FF2B5EF4-FFF2-40B4-BE49-F238E27FC236}">
                  <a16:creationId xmlns:a16="http://schemas.microsoft.com/office/drawing/2014/main" id="{9AD27997-4281-4B54-9055-A0F00281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42" y="504929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2">
              <a:extLst>
                <a:ext uri="{FF2B5EF4-FFF2-40B4-BE49-F238E27FC236}">
                  <a16:creationId xmlns:a16="http://schemas.microsoft.com/office/drawing/2014/main" id="{3E41767B-D672-4A2B-A6A4-963C085A8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39676" y="530289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03">
              <a:extLst>
                <a:ext uri="{FF2B5EF4-FFF2-40B4-BE49-F238E27FC236}">
                  <a16:creationId xmlns:a16="http://schemas.microsoft.com/office/drawing/2014/main" id="{AB4F7F6A-E2B2-4495-9B73-CD2BF7F3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91555" y="23267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7">
              <a:extLst>
                <a:ext uri="{FF2B5EF4-FFF2-40B4-BE49-F238E27FC236}">
                  <a16:creationId xmlns:a16="http://schemas.microsoft.com/office/drawing/2014/main" id="{47982EE6-D4AC-49D9-9045-46EB0DDEA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73558" y="238021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18">
              <a:extLst>
                <a:ext uri="{FF2B5EF4-FFF2-40B4-BE49-F238E27FC236}">
                  <a16:creationId xmlns:a16="http://schemas.microsoft.com/office/drawing/2014/main" id="{B37DA8E7-A892-4110-A590-4407256B2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64388" y="164189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9">
              <a:extLst>
                <a:ext uri="{FF2B5EF4-FFF2-40B4-BE49-F238E27FC236}">
                  <a16:creationId xmlns:a16="http://schemas.microsoft.com/office/drawing/2014/main" id="{92F7A78A-541E-4652-82A6-5EFF9AFA5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6792" y="198082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1">
              <a:extLst>
                <a:ext uri="{FF2B5EF4-FFF2-40B4-BE49-F238E27FC236}">
                  <a16:creationId xmlns:a16="http://schemas.microsoft.com/office/drawing/2014/main" id="{66CD4983-0D67-47D1-B718-95E23F619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4146" y="529628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9">
              <a:extLst>
                <a:ext uri="{FF2B5EF4-FFF2-40B4-BE49-F238E27FC236}">
                  <a16:creationId xmlns:a16="http://schemas.microsoft.com/office/drawing/2014/main" id="{B2994A0B-6B7D-42B0-81A8-EA482E269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89090" y="293856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71D6B524-6981-4540-85FC-1C7E3A910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8969" y="18311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9">
              <a:extLst>
                <a:ext uri="{FF2B5EF4-FFF2-40B4-BE49-F238E27FC236}">
                  <a16:creationId xmlns:a16="http://schemas.microsoft.com/office/drawing/2014/main" id="{119CDAF4-086B-4DF4-91C4-0E55E2E04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4612" y="26774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4A3083A2-69D2-4C08-9514-FF14E494D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4508" y="93807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53">
              <a:extLst>
                <a:ext uri="{FF2B5EF4-FFF2-40B4-BE49-F238E27FC236}">
                  <a16:creationId xmlns:a16="http://schemas.microsoft.com/office/drawing/2014/main" id="{3153AA8F-BF95-4135-98A9-71FD20DD5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0577" y="56526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5">
              <a:extLst>
                <a:ext uri="{FF2B5EF4-FFF2-40B4-BE49-F238E27FC236}">
                  <a16:creationId xmlns:a16="http://schemas.microsoft.com/office/drawing/2014/main" id="{D279C500-6A73-497D-9B5A-E2F33AD1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6792" y="183975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Rectangle 5">
            <a:extLst>
              <a:ext uri="{FF2B5EF4-FFF2-40B4-BE49-F238E27FC236}">
                <a16:creationId xmlns:a16="http://schemas.microsoft.com/office/drawing/2014/main" id="{189E7B0D-65C3-294B-B0BE-3AC5FEF76AED}"/>
              </a:ext>
            </a:extLst>
          </p:cNvPr>
          <p:cNvSpPr/>
          <p:nvPr/>
        </p:nvSpPr>
        <p:spPr>
          <a:xfrm>
            <a:off x="8316008" y="0"/>
            <a:ext cx="387599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a:extLst>
              <a:ext uri="{FF2B5EF4-FFF2-40B4-BE49-F238E27FC236}">
                <a16:creationId xmlns:a16="http://schemas.microsoft.com/office/drawing/2014/main" id="{F93ADD41-BA4B-CE45-BAC0-FD819443C6EE}"/>
              </a:ext>
            </a:extLst>
          </p:cNvPr>
          <p:cNvPicPr/>
          <p:nvPr/>
        </p:nvPicPr>
        <p:blipFill>
          <a:blip r:embed="rId2">
            <a:alphaModFix/>
            <a:extLst>
              <a:ext uri="{28A0092B-C50C-407E-A947-70E740481C1C}">
                <a14:useLocalDpi xmlns:a14="http://schemas.microsoft.com/office/drawing/2010/main" val="0"/>
              </a:ext>
            </a:extLst>
          </a:blip>
          <a:stretch>
            <a:fillRect/>
          </a:stretch>
        </p:blipFill>
        <p:spPr>
          <a:xfrm>
            <a:off x="6623238" y="1001604"/>
            <a:ext cx="5848824" cy="4606349"/>
          </a:xfrm>
          <a:prstGeom prst="rect">
            <a:avLst/>
          </a:prstGeom>
        </p:spPr>
      </p:pic>
      <p:sp>
        <p:nvSpPr>
          <p:cNvPr id="7" name="Rectangle 6">
            <a:extLst>
              <a:ext uri="{FF2B5EF4-FFF2-40B4-BE49-F238E27FC236}">
                <a16:creationId xmlns:a16="http://schemas.microsoft.com/office/drawing/2014/main" id="{5F3B2A56-1076-CE4F-A008-4678C56111E0}"/>
              </a:ext>
            </a:extLst>
          </p:cNvPr>
          <p:cNvSpPr/>
          <p:nvPr/>
        </p:nvSpPr>
        <p:spPr>
          <a:xfrm>
            <a:off x="-43562" y="5661292"/>
            <a:ext cx="12172760" cy="1200329"/>
          </a:xfrm>
          <a:prstGeom prst="rect">
            <a:avLst/>
          </a:prstGeom>
        </p:spPr>
        <p:txBody>
          <a:bodyPr wrap="square">
            <a:spAutoFit/>
          </a:bodyPr>
          <a:lstStyle/>
          <a:p>
            <a:pPr marL="228600" lvl="1"/>
            <a:r>
              <a:rPr lang="en-NL" dirty="0"/>
              <a:t>Who wrote the code? Was it tested properly? Who built the code? Who released the code? Who touched the code? How long ago? Is the project active? Who else has this team worked with? On how many systems is this code being used? Which system is the system dependent on? Can the code reproducibly be built? Etc.</a:t>
            </a:r>
          </a:p>
          <a:p>
            <a:pPr marL="514350" lvl="1" indent="-285750">
              <a:buFont typeface="Arial" panose="020B0604020202020204" pitchFamily="34" charset="0"/>
              <a:buChar char="•"/>
            </a:pPr>
            <a:endParaRPr lang="en-NL" dirty="0"/>
          </a:p>
        </p:txBody>
      </p:sp>
    </p:spTree>
    <p:extLst>
      <p:ext uri="{BB962C8B-B14F-4D97-AF65-F5344CB8AC3E}">
        <p14:creationId xmlns:p14="http://schemas.microsoft.com/office/powerpoint/2010/main" val="209750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07" name="Rectangle 70">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Rectangle 72">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3EE8F-5B2F-B046-80CC-F6A14AA54521}"/>
              </a:ext>
            </a:extLst>
          </p:cNvPr>
          <p:cNvSpPr>
            <a:spLocks noGrp="1"/>
          </p:cNvSpPr>
          <p:nvPr>
            <p:ph type="title"/>
          </p:nvPr>
        </p:nvSpPr>
        <p:spPr>
          <a:xfrm>
            <a:off x="6779286" y="5267"/>
            <a:ext cx="4738865" cy="1476838"/>
          </a:xfrm>
        </p:spPr>
        <p:txBody>
          <a:bodyPr>
            <a:normAutofit/>
          </a:bodyPr>
          <a:lstStyle/>
          <a:p>
            <a:pPr algn="ctr"/>
            <a:r>
              <a:rPr lang="en-NL" dirty="0">
                <a:latin typeface="+mn-lt"/>
              </a:rPr>
              <a:t>Use Cases </a:t>
            </a:r>
          </a:p>
        </p:txBody>
      </p:sp>
      <p:pic>
        <p:nvPicPr>
          <p:cNvPr id="3074" name="Picture 2">
            <a:extLst>
              <a:ext uri="{FF2B5EF4-FFF2-40B4-BE49-F238E27FC236}">
                <a16:creationId xmlns:a16="http://schemas.microsoft.com/office/drawing/2014/main" id="{062D4B57-47DD-4A4F-B484-2552E33681C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973" b="1"/>
          <a:stretch/>
        </p:blipFill>
        <p:spPr bwMode="auto">
          <a:xfrm>
            <a:off x="143691" y="156755"/>
            <a:ext cx="5961748" cy="657951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9C20F28-95C0-9A4B-BFC5-230AC0EB66FF}"/>
              </a:ext>
            </a:extLst>
          </p:cNvPr>
          <p:cNvSpPr>
            <a:spLocks noGrp="1"/>
          </p:cNvSpPr>
          <p:nvPr>
            <p:ph idx="1"/>
          </p:nvPr>
        </p:nvSpPr>
        <p:spPr>
          <a:xfrm>
            <a:off x="6672802" y="1319349"/>
            <a:ext cx="4992329" cy="5185954"/>
          </a:xfrm>
        </p:spPr>
        <p:txBody>
          <a:bodyPr>
            <a:normAutofit lnSpcReduction="10000"/>
          </a:bodyPr>
          <a:lstStyle/>
          <a:p>
            <a:pPr>
              <a:lnSpc>
                <a:spcPct val="140000"/>
              </a:lnSpc>
            </a:pPr>
            <a:r>
              <a:rPr lang="en-NL" sz="1800" dirty="0"/>
              <a:t>Ministry of Defense wants to update its servers; servers can only host software at trust level 10. TrustSECO finds the possible configurations and installs them.</a:t>
            </a:r>
          </a:p>
          <a:p>
            <a:pPr>
              <a:lnSpc>
                <a:spcPct val="140000"/>
              </a:lnSpc>
            </a:pPr>
            <a:r>
              <a:rPr lang="en-NL" sz="1800" dirty="0"/>
              <a:t>A system at Gemeente Den Haag is found to be at a too low trust level. TrustSECO automatically upgrades to a version with a higher trust level.</a:t>
            </a:r>
          </a:p>
          <a:p>
            <a:pPr>
              <a:lnSpc>
                <a:spcPct val="140000"/>
              </a:lnSpc>
            </a:pPr>
            <a:r>
              <a:rPr lang="en-NL" sz="1800" dirty="0"/>
              <a:t>Centric guarantees Gemeente Den Haag that its systems have only been touched by Dutch and Romanian software developers. TrustSECO generates the SBOM and annotates it with trust data. </a:t>
            </a:r>
          </a:p>
        </p:txBody>
      </p:sp>
    </p:spTree>
    <p:extLst>
      <p:ext uri="{BB962C8B-B14F-4D97-AF65-F5344CB8AC3E}">
        <p14:creationId xmlns:p14="http://schemas.microsoft.com/office/powerpoint/2010/main" val="353514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79F6-9DBA-2E4B-A169-41EED32B9B23}"/>
              </a:ext>
            </a:extLst>
          </p:cNvPr>
          <p:cNvSpPr>
            <a:spLocks noGrp="1"/>
          </p:cNvSpPr>
          <p:nvPr>
            <p:ph type="title"/>
          </p:nvPr>
        </p:nvSpPr>
        <p:spPr/>
        <p:txBody>
          <a:bodyPr/>
          <a:lstStyle/>
          <a:p>
            <a:r>
              <a:rPr lang="en-NL" dirty="0">
                <a:latin typeface="+mn-lt"/>
              </a:rPr>
              <a:t>TrustSECO Project Status</a:t>
            </a:r>
          </a:p>
        </p:txBody>
      </p:sp>
      <p:sp>
        <p:nvSpPr>
          <p:cNvPr id="3" name="Content Placeholder 2">
            <a:extLst>
              <a:ext uri="{FF2B5EF4-FFF2-40B4-BE49-F238E27FC236}">
                <a16:creationId xmlns:a16="http://schemas.microsoft.com/office/drawing/2014/main" id="{5D362F74-9DB1-2046-AD4F-37AE5F773369}"/>
              </a:ext>
            </a:extLst>
          </p:cNvPr>
          <p:cNvSpPr>
            <a:spLocks noGrp="1"/>
          </p:cNvSpPr>
          <p:nvPr>
            <p:ph idx="1"/>
          </p:nvPr>
        </p:nvSpPr>
        <p:spPr/>
        <p:txBody>
          <a:bodyPr>
            <a:normAutofit lnSpcReduction="10000"/>
          </a:bodyPr>
          <a:lstStyle/>
          <a:p>
            <a:r>
              <a:rPr lang="en-NL" dirty="0"/>
              <a:t>Research projects currently under evaluation with NWO, N</a:t>
            </a:r>
            <a:r>
              <a:rPr lang="en-GB" dirty="0"/>
              <a:t>L</a:t>
            </a:r>
            <a:r>
              <a:rPr lang="en-NL" dirty="0"/>
              <a:t>net.</a:t>
            </a:r>
          </a:p>
          <a:p>
            <a:r>
              <a:rPr lang="en-NL" dirty="0"/>
              <a:t>TrustSECO prototype under construction, presentation at Odyssey Hackathon, in two weeks</a:t>
            </a:r>
          </a:p>
          <a:p>
            <a:r>
              <a:rPr lang="en-NL" dirty="0"/>
              <a:t>TrustSECO score calculation projects underway:</a:t>
            </a:r>
          </a:p>
          <a:p>
            <a:pPr lvl="2"/>
            <a:r>
              <a:rPr lang="en-NL" dirty="0"/>
              <a:t>How should scores be calculated? (Floris, Venja, Donny, Fang)</a:t>
            </a:r>
          </a:p>
          <a:p>
            <a:pPr lvl="2"/>
            <a:r>
              <a:rPr lang="en-NL" dirty="0"/>
              <a:t>Which data affects which scores? (Fang, Floris, Venja, Slinger, Donny)</a:t>
            </a:r>
          </a:p>
          <a:p>
            <a:pPr lvl="2"/>
            <a:r>
              <a:rPr lang="en-NL" dirty="0"/>
              <a:t>What impact factors can be identified? (Fang, Floris, Venja, Slinger, Donny)</a:t>
            </a:r>
          </a:p>
          <a:p>
            <a:pPr lvl="2"/>
            <a:r>
              <a:rPr lang="en-NL" dirty="0"/>
              <a:t>What do developers think of the scores? (Floris, Fang)</a:t>
            </a:r>
          </a:p>
          <a:p>
            <a:r>
              <a:rPr lang="en-NL" dirty="0"/>
              <a:t>SBOM is an asset, not a competitor</a:t>
            </a:r>
          </a:p>
        </p:txBody>
      </p:sp>
    </p:spTree>
    <p:extLst>
      <p:ext uri="{BB962C8B-B14F-4D97-AF65-F5344CB8AC3E}">
        <p14:creationId xmlns:p14="http://schemas.microsoft.com/office/powerpoint/2010/main" val="999606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map&#10;&#10;Description automatically generated">
            <a:extLst>
              <a:ext uri="{FF2B5EF4-FFF2-40B4-BE49-F238E27FC236}">
                <a16:creationId xmlns:a16="http://schemas.microsoft.com/office/drawing/2014/main" id="{5EEF8C01-FA34-6D41-AAA6-0D68EF94AA25}"/>
              </a:ext>
            </a:extLst>
          </p:cNvPr>
          <p:cNvPicPr>
            <a:picLocks noChangeAspect="1"/>
          </p:cNvPicPr>
          <p:nvPr/>
        </p:nvPicPr>
        <p:blipFill>
          <a:blip r:embed="rId2"/>
          <a:stretch>
            <a:fillRect/>
          </a:stretch>
        </p:blipFill>
        <p:spPr>
          <a:xfrm>
            <a:off x="1238759" y="0"/>
            <a:ext cx="9714481" cy="6858000"/>
          </a:xfrm>
          <a:prstGeom prst="rect">
            <a:avLst/>
          </a:prstGeom>
        </p:spPr>
      </p:pic>
    </p:spTree>
    <p:extLst>
      <p:ext uri="{BB962C8B-B14F-4D97-AF65-F5344CB8AC3E}">
        <p14:creationId xmlns:p14="http://schemas.microsoft.com/office/powerpoint/2010/main" val="79643176"/>
      </p:ext>
    </p:extLst>
  </p:cSld>
  <p:clrMapOvr>
    <a:masterClrMapping/>
  </p:clrMapOvr>
</p:sld>
</file>

<file path=ppt/theme/theme1.xml><?xml version="1.0" encoding="utf-8"?>
<a:theme xmlns:a="http://schemas.openxmlformats.org/drawingml/2006/main" name="Bohemian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486</Words>
  <Application>Microsoft Macintosh PowerPoint</Application>
  <PresentationFormat>Widescreen</PresentationFormat>
  <Paragraphs>40</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Calibri</vt:lpstr>
      <vt:lpstr>Modern Love</vt:lpstr>
      <vt:lpstr>BohemianVTI</vt:lpstr>
      <vt:lpstr>TrustSECO: A Trust Infrastructure for a Resillient Worldwide Software Ecosystem</vt:lpstr>
      <vt:lpstr>The Problem</vt:lpstr>
      <vt:lpstr>The Proposed Solution: TrustSECO</vt:lpstr>
      <vt:lpstr>TrustSECO: The Implementation</vt:lpstr>
      <vt:lpstr>Use Cases </vt:lpstr>
      <vt:lpstr>TrustSECO Project Status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TrustSECO: A Trust Infrastructure for a Resillient Worldwide Software Ecosystem</dc:title>
  <dc:creator>Jansen, R.L. (Slinger)</dc:creator>
  <cp:lastModifiedBy>Jansen, R.L. (Slinger)</cp:lastModifiedBy>
  <cp:revision>2</cp:revision>
  <dcterms:created xsi:type="dcterms:W3CDTF">2020-11-03T05:25:05Z</dcterms:created>
  <dcterms:modified xsi:type="dcterms:W3CDTF">2020-11-06T11:30:16Z</dcterms:modified>
</cp:coreProperties>
</file>